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6" r:id="rId9"/>
  </p:sldIdLst>
  <p:sldSz cx="14630400" cy="8229600"/>
  <p:notesSz cx="8229600" cy="14630400"/>
  <p:embeddedFontLst>
    <p:embeddedFont>
      <p:font typeface="Merriweather" panose="00000500000000000000" pitchFamily="2" charset="0"/>
      <p:regular r:id="rId11"/>
      <p:bold r:id="rId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56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60555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84720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36745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20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75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849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5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70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944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656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09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72949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98047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65790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04030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48933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957070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27827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0959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8/30/2025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441460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31940"/>
            <a:ext cx="5399365"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Inroduction : </a:t>
            </a:r>
            <a:endParaRPr lang="en-US" sz="4250" dirty="0"/>
          </a:p>
        </p:txBody>
      </p:sp>
      <p:sp>
        <p:nvSpPr>
          <p:cNvPr id="4" name="Text 1"/>
          <p:cNvSpPr/>
          <p:nvPr/>
        </p:nvSpPr>
        <p:spPr>
          <a:xfrm>
            <a:off x="6350198" y="2230636"/>
            <a:ext cx="7416403" cy="2024539"/>
          </a:xfrm>
          <a:prstGeom prst="rect">
            <a:avLst/>
          </a:prstGeom>
          <a:noFill/>
          <a:ln/>
        </p:spPr>
        <p:txBody>
          <a:bodyPr wrap="squar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The StudyMate Project: Revolutionizing Learning with AI</a:t>
            </a:r>
            <a:endParaRPr lang="en-US" sz="4250" dirty="0"/>
          </a:p>
        </p:txBody>
      </p:sp>
      <p:sp>
        <p:nvSpPr>
          <p:cNvPr id="5" name="Text 2"/>
          <p:cNvSpPr/>
          <p:nvPr/>
        </p:nvSpPr>
        <p:spPr>
          <a:xfrm>
            <a:off x="6350198" y="4579025"/>
            <a:ext cx="7416403" cy="333625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Welcome to the forefront of educational technology! StudyMate is an innovative AI-powered educational assistant designed to transform how students interact with their study materials.  Mission is to make learning more efficient, engaging, and personalized. This presentation will take you through the journey of StudyMate, from its foundational concept to its successful deployment, showcasing how cutting-edge AI is reshaping academic support.</a:t>
            </a:r>
          </a:p>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									By: VENGALA SUDHISHNA</a:t>
            </a:r>
          </a:p>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6265" y="409932"/>
            <a:ext cx="1863566" cy="232886"/>
          </a:xfrm>
          <a:prstGeom prst="rect">
            <a:avLst/>
          </a:prstGeom>
          <a:noFill/>
          <a:ln/>
        </p:spPr>
        <p:txBody>
          <a:bodyPr wrap="none" lIns="0" tIns="0" rIns="0" bIns="0" rtlCol="0" anchor="t"/>
          <a:lstStyle/>
          <a:p>
            <a:pPr marL="0" indent="0" algn="l">
              <a:lnSpc>
                <a:spcPts val="1800"/>
              </a:lnSpc>
              <a:buNone/>
            </a:pPr>
            <a:endParaRPr lang="en-US" sz="1450" dirty="0"/>
          </a:p>
        </p:txBody>
      </p:sp>
      <p:sp>
        <p:nvSpPr>
          <p:cNvPr id="3" name="Text 1"/>
          <p:cNvSpPr/>
          <p:nvPr/>
        </p:nvSpPr>
        <p:spPr>
          <a:xfrm>
            <a:off x="596265" y="791885"/>
            <a:ext cx="12991981" cy="465892"/>
          </a:xfrm>
          <a:prstGeom prst="rect">
            <a:avLst/>
          </a:prstGeom>
          <a:noFill/>
          <a:ln/>
        </p:spPr>
        <p:txBody>
          <a:bodyPr wrap="none" lIns="0" tIns="0" rIns="0" bIns="0" rtlCol="0" anchor="t"/>
          <a:lstStyle/>
          <a:p>
            <a:pPr marL="0" indent="0" algn="l">
              <a:lnSpc>
                <a:spcPts val="3650"/>
              </a:lnSpc>
              <a:buNone/>
            </a:pPr>
            <a:r>
              <a:rPr lang="en-US" sz="2900" dirty="0">
                <a:solidFill>
                  <a:srgbClr val="F5F0F0"/>
                </a:solidFill>
                <a:latin typeface="Merriweather" pitchFamily="34" charset="0"/>
                <a:ea typeface="Merriweather" pitchFamily="34" charset="-122"/>
                <a:cs typeface="Merriweather" pitchFamily="34" charset="-120"/>
              </a:rPr>
              <a:t>The Problem Statement: Information Overload &amp; Lack of Instant Support</a:t>
            </a:r>
            <a:endParaRPr lang="en-US" sz="2900" dirty="0"/>
          </a:p>
        </p:txBody>
      </p:sp>
      <p:sp>
        <p:nvSpPr>
          <p:cNvPr id="4" name="Text 2"/>
          <p:cNvSpPr/>
          <p:nvPr/>
        </p:nvSpPr>
        <p:spPr>
          <a:xfrm>
            <a:off x="621030" y="2072908"/>
            <a:ext cx="6537127" cy="953929"/>
          </a:xfrm>
          <a:prstGeom prst="rect">
            <a:avLst/>
          </a:prstGeom>
          <a:noFill/>
          <a:ln/>
        </p:spPr>
        <p:txBody>
          <a:bodyPr wrap="square" lIns="0" tIns="0" rIns="0" bIns="0" rtlCol="0" anchor="t"/>
          <a:lstStyle/>
          <a:p>
            <a:pPr marL="0" indent="0" algn="l">
              <a:lnSpc>
                <a:spcPts val="1850"/>
              </a:lnSpc>
              <a:buNone/>
            </a:pPr>
            <a:r>
              <a:rPr lang="en-US" sz="1400" dirty="0">
                <a:solidFill>
                  <a:srgbClr val="E2E6E9"/>
                </a:solidFill>
                <a:latin typeface="Merriweather" pitchFamily="34" charset="0"/>
                <a:ea typeface="Merriweather" pitchFamily="34" charset="-122"/>
                <a:cs typeface="Merriweather" pitchFamily="34" charset="-120"/>
              </a:rPr>
              <a:t>In today's fast-paced academic environment, students are constantly bombarded with vast amounts of information. Navigating lengthy textbooks, research papers, and lecture notes can be overwhelming. The traditional methods of studying often fall short when students need immediate, precise answers or concise summaries.</a:t>
            </a:r>
            <a:endParaRPr lang="en-US" sz="1400" dirty="0"/>
          </a:p>
        </p:txBody>
      </p:sp>
      <p:sp>
        <p:nvSpPr>
          <p:cNvPr id="5" name="Text 3"/>
          <p:cNvSpPr/>
          <p:nvPr/>
        </p:nvSpPr>
        <p:spPr>
          <a:xfrm>
            <a:off x="621030" y="3852058"/>
            <a:ext cx="6537127" cy="238482"/>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E2E6E9"/>
                </a:solidFill>
                <a:latin typeface="Merriweather" pitchFamily="34" charset="0"/>
                <a:ea typeface="Merriweather" pitchFamily="34" charset="-122"/>
                <a:cs typeface="Merriweather" pitchFamily="34" charset="-120"/>
              </a:rPr>
              <a:t>Struggling with lengthy study material.</a:t>
            </a:r>
            <a:endParaRPr lang="en-US" sz="1400" dirty="0"/>
          </a:p>
        </p:txBody>
      </p:sp>
      <p:sp>
        <p:nvSpPr>
          <p:cNvPr id="6" name="Text 4"/>
          <p:cNvSpPr/>
          <p:nvPr/>
        </p:nvSpPr>
        <p:spPr>
          <a:xfrm>
            <a:off x="621030" y="4336433"/>
            <a:ext cx="6537127" cy="238482"/>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E2E6E9"/>
                </a:solidFill>
                <a:latin typeface="Merriweather" pitchFamily="34" charset="0"/>
                <a:ea typeface="Merriweather" pitchFamily="34" charset="-122"/>
                <a:cs typeface="Merriweather" pitchFamily="34" charset="-120"/>
              </a:rPr>
              <a:t>Difficulty in finding precise answers quickly.</a:t>
            </a:r>
            <a:endParaRPr lang="en-US" sz="1400" dirty="0"/>
          </a:p>
        </p:txBody>
      </p:sp>
      <p:sp>
        <p:nvSpPr>
          <p:cNvPr id="7" name="Text 5"/>
          <p:cNvSpPr/>
          <p:nvPr/>
        </p:nvSpPr>
        <p:spPr>
          <a:xfrm>
            <a:off x="621030" y="4795899"/>
            <a:ext cx="6537127" cy="238482"/>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E2E6E9"/>
                </a:solidFill>
                <a:latin typeface="Merriweather" pitchFamily="34" charset="0"/>
                <a:ea typeface="Merriweather" pitchFamily="34" charset="-122"/>
                <a:cs typeface="Merriweather" pitchFamily="34" charset="-120"/>
              </a:rPr>
              <a:t>Lack of personalized, on-demand explanations.</a:t>
            </a:r>
            <a:endParaRPr lang="en-US" sz="1400" dirty="0"/>
          </a:p>
        </p:txBody>
      </p:sp>
      <p:sp>
        <p:nvSpPr>
          <p:cNvPr id="8" name="Text 6"/>
          <p:cNvSpPr/>
          <p:nvPr/>
        </p:nvSpPr>
        <p:spPr>
          <a:xfrm>
            <a:off x="621030" y="5287686"/>
            <a:ext cx="6537127" cy="715447"/>
          </a:xfrm>
          <a:prstGeom prst="rect">
            <a:avLst/>
          </a:prstGeom>
          <a:noFill/>
          <a:ln/>
        </p:spPr>
        <p:txBody>
          <a:bodyPr wrap="square" lIns="0" tIns="0" rIns="0" bIns="0" rtlCol="0" anchor="t"/>
          <a:lstStyle/>
          <a:p>
            <a:pPr marL="0" indent="0" algn="l">
              <a:lnSpc>
                <a:spcPts val="1850"/>
              </a:lnSpc>
              <a:buNone/>
            </a:pPr>
            <a:r>
              <a:rPr lang="en-US" sz="1400" dirty="0">
                <a:solidFill>
                  <a:srgbClr val="E2E6E9"/>
                </a:solidFill>
                <a:latin typeface="Merriweather" pitchFamily="34" charset="0"/>
                <a:ea typeface="Merriweather" pitchFamily="34" charset="-122"/>
                <a:cs typeface="Merriweather" pitchFamily="34" charset="-120"/>
              </a:rPr>
              <a:t>This often leads to wasted time, increased frustration, and a less effective learning process. There's a clear and pressing need for a system that can cut through the noise, providing immediate comprehension and support.</a:t>
            </a:r>
            <a:endParaRPr lang="en-US" sz="1400" dirty="0"/>
          </a:p>
        </p:txBody>
      </p:sp>
      <p:pic>
        <p:nvPicPr>
          <p:cNvPr id="9" name="Image 0" descr="preencoded.png"/>
          <p:cNvPicPr>
            <a:picLocks noChangeAspect="1"/>
          </p:cNvPicPr>
          <p:nvPr/>
        </p:nvPicPr>
        <p:blipFill>
          <a:blip r:embed="rId3"/>
          <a:stretch>
            <a:fillRect/>
          </a:stretch>
        </p:blipFill>
        <p:spPr>
          <a:xfrm>
            <a:off x="7472243" y="1494366"/>
            <a:ext cx="6537127" cy="6537127"/>
          </a:xfrm>
          <a:prstGeom prst="rect">
            <a:avLst/>
          </a:prstGeom>
        </p:spPr>
      </p:pic>
      <p:sp>
        <p:nvSpPr>
          <p:cNvPr id="10" name="Text 7"/>
          <p:cNvSpPr/>
          <p:nvPr/>
        </p:nvSpPr>
        <p:spPr>
          <a:xfrm>
            <a:off x="7504628" y="8353782"/>
            <a:ext cx="6537127" cy="238482"/>
          </a:xfrm>
          <a:prstGeom prst="rect">
            <a:avLst/>
          </a:prstGeom>
          <a:noFill/>
          <a:ln/>
        </p:spPr>
        <p:txBody>
          <a:bodyPr wrap="none" lIns="0" tIns="0" rIns="0" bIns="0" rtlCol="0" anchor="t"/>
          <a:lstStyle/>
          <a:p>
            <a:pPr marL="0" indent="0" algn="l">
              <a:lnSpc>
                <a:spcPts val="1850"/>
              </a:lnSpc>
              <a:buNone/>
            </a:pP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9613" y="487918"/>
            <a:ext cx="2217896" cy="277178"/>
          </a:xfrm>
          <a:prstGeom prst="rect">
            <a:avLst/>
          </a:prstGeom>
          <a:noFill/>
          <a:ln/>
        </p:spPr>
        <p:txBody>
          <a:bodyPr wrap="none" lIns="0" tIns="0" rIns="0" bIns="0" rtlCol="0" anchor="t"/>
          <a:lstStyle/>
          <a:p>
            <a:pPr marL="0" indent="0" algn="l">
              <a:lnSpc>
                <a:spcPts val="2150"/>
              </a:lnSpc>
              <a:buNone/>
            </a:pPr>
            <a:endParaRPr lang="en-US" sz="1700" dirty="0"/>
          </a:p>
        </p:txBody>
      </p:sp>
      <p:sp>
        <p:nvSpPr>
          <p:cNvPr id="3" name="Text 1"/>
          <p:cNvSpPr/>
          <p:nvPr/>
        </p:nvSpPr>
        <p:spPr>
          <a:xfrm>
            <a:off x="709613" y="942499"/>
            <a:ext cx="3548539" cy="443508"/>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Merriweather" pitchFamily="34" charset="0"/>
                <a:ea typeface="Merriweather" pitchFamily="34" charset="-122"/>
                <a:cs typeface="Merriweather" pitchFamily="34" charset="-120"/>
              </a:rPr>
              <a:t>Architecture</a:t>
            </a:r>
            <a:endParaRPr lang="en-US" sz="2750" dirty="0"/>
          </a:p>
        </p:txBody>
      </p:sp>
      <p:pic>
        <p:nvPicPr>
          <p:cNvPr id="4" name="Image 0" descr="preencoded.png"/>
          <p:cNvPicPr>
            <a:picLocks noChangeAspect="1"/>
          </p:cNvPicPr>
          <p:nvPr/>
        </p:nvPicPr>
        <p:blipFill>
          <a:blip r:embed="rId3"/>
          <a:stretch>
            <a:fillRect/>
          </a:stretch>
        </p:blipFill>
        <p:spPr>
          <a:xfrm>
            <a:off x="709613" y="1652111"/>
            <a:ext cx="887135" cy="1064538"/>
          </a:xfrm>
          <a:prstGeom prst="rect">
            <a:avLst/>
          </a:prstGeom>
        </p:spPr>
      </p:pic>
      <p:sp>
        <p:nvSpPr>
          <p:cNvPr id="5" name="Text 2"/>
          <p:cNvSpPr/>
          <p:nvPr/>
        </p:nvSpPr>
        <p:spPr>
          <a:xfrm>
            <a:off x="6527959" y="1829514"/>
            <a:ext cx="2639020" cy="277178"/>
          </a:xfrm>
          <a:prstGeom prst="rect">
            <a:avLst/>
          </a:prstGeom>
          <a:noFill/>
          <a:ln/>
        </p:spPr>
        <p:txBody>
          <a:bodyPr wrap="none" lIns="0" tIns="0" rIns="0" bIns="0" rtlCol="0" anchor="t"/>
          <a:lstStyle/>
          <a:p>
            <a:pPr marL="0" indent="0" algn="ctr">
              <a:lnSpc>
                <a:spcPts val="2150"/>
              </a:lnSpc>
              <a:buNone/>
            </a:pPr>
            <a:r>
              <a:rPr lang="en-US" sz="1700" dirty="0">
                <a:solidFill>
                  <a:srgbClr val="FFFFFF"/>
                </a:solidFill>
                <a:latin typeface="Merriweather" pitchFamily="34" charset="0"/>
                <a:ea typeface="Merriweather" pitchFamily="34" charset="-122"/>
                <a:cs typeface="Merriweather" pitchFamily="34" charset="-120"/>
              </a:rPr>
              <a:t>PDF Upload &amp; Extraction</a:t>
            </a:r>
            <a:endParaRPr lang="en-US" sz="1700" dirty="0"/>
          </a:p>
        </p:txBody>
      </p:sp>
      <p:sp>
        <p:nvSpPr>
          <p:cNvPr id="6" name="Text 3"/>
          <p:cNvSpPr/>
          <p:nvPr/>
        </p:nvSpPr>
        <p:spPr>
          <a:xfrm>
            <a:off x="1774150" y="2213134"/>
            <a:ext cx="12146637" cy="283845"/>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Merriweather" pitchFamily="34" charset="0"/>
                <a:ea typeface="Merriweather" pitchFamily="34" charset="-122"/>
                <a:cs typeface="Merriweather" pitchFamily="34" charset="-120"/>
              </a:rPr>
              <a:t>Users upload PDFs, and PyPDF2 efficiently extracts text content.</a:t>
            </a:r>
            <a:endParaRPr lang="en-US" sz="1350" dirty="0"/>
          </a:p>
        </p:txBody>
      </p:sp>
      <p:pic>
        <p:nvPicPr>
          <p:cNvPr id="7" name="Image 1" descr="preencoded.png"/>
          <p:cNvPicPr>
            <a:picLocks noChangeAspect="1"/>
          </p:cNvPicPr>
          <p:nvPr/>
        </p:nvPicPr>
        <p:blipFill>
          <a:blip r:embed="rId4"/>
          <a:stretch>
            <a:fillRect/>
          </a:stretch>
        </p:blipFill>
        <p:spPr>
          <a:xfrm>
            <a:off x="709613" y="2716649"/>
            <a:ext cx="887135" cy="1064538"/>
          </a:xfrm>
          <a:prstGeom prst="rect">
            <a:avLst/>
          </a:prstGeom>
        </p:spPr>
      </p:pic>
      <p:sp>
        <p:nvSpPr>
          <p:cNvPr id="8" name="Text 4"/>
          <p:cNvSpPr/>
          <p:nvPr/>
        </p:nvSpPr>
        <p:spPr>
          <a:xfrm>
            <a:off x="6606659" y="2894052"/>
            <a:ext cx="2481501" cy="277178"/>
          </a:xfrm>
          <a:prstGeom prst="rect">
            <a:avLst/>
          </a:prstGeom>
          <a:noFill/>
          <a:ln/>
        </p:spPr>
        <p:txBody>
          <a:bodyPr wrap="none" lIns="0" tIns="0" rIns="0" bIns="0" rtlCol="0" anchor="t"/>
          <a:lstStyle/>
          <a:p>
            <a:pPr marL="0" indent="0" algn="ctr">
              <a:lnSpc>
                <a:spcPts val="2150"/>
              </a:lnSpc>
              <a:buNone/>
            </a:pPr>
            <a:r>
              <a:rPr lang="en-US" sz="1700" dirty="0">
                <a:solidFill>
                  <a:srgbClr val="FFFFFF"/>
                </a:solidFill>
                <a:latin typeface="Merriweather" pitchFamily="34" charset="0"/>
                <a:ea typeface="Merriweather" pitchFamily="34" charset="-122"/>
                <a:cs typeface="Merriweather" pitchFamily="34" charset="-120"/>
              </a:rPr>
              <a:t>Embedding Generation</a:t>
            </a:r>
            <a:endParaRPr lang="en-US" sz="1700" dirty="0"/>
          </a:p>
        </p:txBody>
      </p:sp>
      <p:sp>
        <p:nvSpPr>
          <p:cNvPr id="9" name="Text 5"/>
          <p:cNvSpPr/>
          <p:nvPr/>
        </p:nvSpPr>
        <p:spPr>
          <a:xfrm>
            <a:off x="1774150" y="3277672"/>
            <a:ext cx="12146637" cy="283845"/>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Merriweather" pitchFamily="34" charset="0"/>
                <a:ea typeface="Merriweather" pitchFamily="34" charset="-122"/>
                <a:cs typeface="Merriweather" pitchFamily="34" charset="-120"/>
              </a:rPr>
              <a:t>Sentence-Transformers converts text into numerical embeddings, capturing semantic meaning.</a:t>
            </a:r>
            <a:endParaRPr lang="en-US" sz="1350" dirty="0"/>
          </a:p>
        </p:txBody>
      </p:sp>
      <p:pic>
        <p:nvPicPr>
          <p:cNvPr id="10" name="Image 2" descr="preencoded.png"/>
          <p:cNvPicPr>
            <a:picLocks noChangeAspect="1"/>
          </p:cNvPicPr>
          <p:nvPr/>
        </p:nvPicPr>
        <p:blipFill>
          <a:blip r:embed="rId5"/>
          <a:stretch>
            <a:fillRect/>
          </a:stretch>
        </p:blipFill>
        <p:spPr>
          <a:xfrm>
            <a:off x="709613" y="3781187"/>
            <a:ext cx="887135" cy="1064538"/>
          </a:xfrm>
          <a:prstGeom prst="rect">
            <a:avLst/>
          </a:prstGeom>
        </p:spPr>
      </p:pic>
      <p:sp>
        <p:nvSpPr>
          <p:cNvPr id="11" name="Text 6"/>
          <p:cNvSpPr/>
          <p:nvPr/>
        </p:nvSpPr>
        <p:spPr>
          <a:xfrm>
            <a:off x="6710482" y="3958590"/>
            <a:ext cx="2273856" cy="277178"/>
          </a:xfrm>
          <a:prstGeom prst="rect">
            <a:avLst/>
          </a:prstGeom>
          <a:noFill/>
          <a:ln/>
        </p:spPr>
        <p:txBody>
          <a:bodyPr wrap="none" lIns="0" tIns="0" rIns="0" bIns="0" rtlCol="0" anchor="t"/>
          <a:lstStyle/>
          <a:p>
            <a:pPr marL="0" indent="0" algn="ctr">
              <a:lnSpc>
                <a:spcPts val="2150"/>
              </a:lnSpc>
              <a:buNone/>
            </a:pPr>
            <a:r>
              <a:rPr lang="en-US" sz="1700" dirty="0">
                <a:solidFill>
                  <a:srgbClr val="FFFFFF"/>
                </a:solidFill>
                <a:latin typeface="Merriweather" pitchFamily="34" charset="0"/>
                <a:ea typeface="Merriweather" pitchFamily="34" charset="-122"/>
                <a:cs typeface="Merriweather" pitchFamily="34" charset="-120"/>
              </a:rPr>
              <a:t>Vector Search (FAISS)</a:t>
            </a:r>
            <a:endParaRPr lang="en-US" sz="1700" dirty="0"/>
          </a:p>
        </p:txBody>
      </p:sp>
      <p:sp>
        <p:nvSpPr>
          <p:cNvPr id="12" name="Text 7"/>
          <p:cNvSpPr/>
          <p:nvPr/>
        </p:nvSpPr>
        <p:spPr>
          <a:xfrm>
            <a:off x="1774150" y="4342209"/>
            <a:ext cx="12146637" cy="283845"/>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Merriweather" pitchFamily="34" charset="0"/>
                <a:ea typeface="Merriweather" pitchFamily="34" charset="-122"/>
                <a:cs typeface="Merriweather" pitchFamily="34" charset="-120"/>
              </a:rPr>
              <a:t>FAISS enables lightning-fast similarity searches for relevant text snippets.</a:t>
            </a:r>
            <a:endParaRPr lang="en-US" sz="1350" dirty="0"/>
          </a:p>
        </p:txBody>
      </p:sp>
      <p:pic>
        <p:nvPicPr>
          <p:cNvPr id="13" name="Image 3" descr="preencoded.png"/>
          <p:cNvPicPr>
            <a:picLocks noChangeAspect="1"/>
          </p:cNvPicPr>
          <p:nvPr/>
        </p:nvPicPr>
        <p:blipFill>
          <a:blip r:embed="rId6"/>
          <a:stretch>
            <a:fillRect/>
          </a:stretch>
        </p:blipFill>
        <p:spPr>
          <a:xfrm>
            <a:off x="709613" y="4845725"/>
            <a:ext cx="887135" cy="1064538"/>
          </a:xfrm>
          <a:prstGeom prst="rect">
            <a:avLst/>
          </a:prstGeom>
        </p:spPr>
      </p:pic>
      <p:sp>
        <p:nvSpPr>
          <p:cNvPr id="14" name="Text 8"/>
          <p:cNvSpPr/>
          <p:nvPr/>
        </p:nvSpPr>
        <p:spPr>
          <a:xfrm>
            <a:off x="6713577" y="5023128"/>
            <a:ext cx="2267783" cy="277178"/>
          </a:xfrm>
          <a:prstGeom prst="rect">
            <a:avLst/>
          </a:prstGeom>
          <a:noFill/>
          <a:ln/>
        </p:spPr>
        <p:txBody>
          <a:bodyPr wrap="none" lIns="0" tIns="0" rIns="0" bIns="0" rtlCol="0" anchor="t"/>
          <a:lstStyle/>
          <a:p>
            <a:pPr marL="0" indent="0" algn="ctr">
              <a:lnSpc>
                <a:spcPts val="2150"/>
              </a:lnSpc>
              <a:buNone/>
            </a:pPr>
            <a:r>
              <a:rPr lang="en-US" sz="1700" dirty="0">
                <a:solidFill>
                  <a:srgbClr val="FFFFFF"/>
                </a:solidFill>
                <a:latin typeface="Merriweather" pitchFamily="34" charset="0"/>
                <a:ea typeface="Merriweather" pitchFamily="34" charset="-122"/>
                <a:cs typeface="Merriweather" pitchFamily="34" charset="-120"/>
              </a:rPr>
              <a:t>Response Generation</a:t>
            </a:r>
            <a:endParaRPr lang="en-US" sz="1700" dirty="0"/>
          </a:p>
        </p:txBody>
      </p:sp>
      <p:sp>
        <p:nvSpPr>
          <p:cNvPr id="15" name="Text 9"/>
          <p:cNvSpPr/>
          <p:nvPr/>
        </p:nvSpPr>
        <p:spPr>
          <a:xfrm>
            <a:off x="1774150" y="5406747"/>
            <a:ext cx="12146637" cy="283845"/>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Merriweather" pitchFamily="34" charset="0"/>
                <a:ea typeface="Merriweather" pitchFamily="34" charset="-122"/>
                <a:cs typeface="Merriweather" pitchFamily="34" charset="-120"/>
              </a:rPr>
              <a:t>IBM Watsonx and Transformer models craft intelligent, contextual answers.</a:t>
            </a:r>
            <a:endParaRPr lang="en-US" sz="1350" dirty="0"/>
          </a:p>
        </p:txBody>
      </p:sp>
      <p:pic>
        <p:nvPicPr>
          <p:cNvPr id="16" name="Image 4" descr="preencoded.png"/>
          <p:cNvPicPr>
            <a:picLocks noChangeAspect="1"/>
          </p:cNvPicPr>
          <p:nvPr/>
        </p:nvPicPr>
        <p:blipFill>
          <a:blip r:embed="rId7"/>
          <a:stretch>
            <a:fillRect/>
          </a:stretch>
        </p:blipFill>
        <p:spPr>
          <a:xfrm>
            <a:off x="709613" y="5910263"/>
            <a:ext cx="887135" cy="1064538"/>
          </a:xfrm>
          <a:prstGeom prst="rect">
            <a:avLst/>
          </a:prstGeom>
        </p:spPr>
      </p:pic>
      <p:sp>
        <p:nvSpPr>
          <p:cNvPr id="17" name="Text 10"/>
          <p:cNvSpPr/>
          <p:nvPr/>
        </p:nvSpPr>
        <p:spPr>
          <a:xfrm>
            <a:off x="6738461" y="6087666"/>
            <a:ext cx="2217896" cy="277178"/>
          </a:xfrm>
          <a:prstGeom prst="rect">
            <a:avLst/>
          </a:prstGeom>
          <a:noFill/>
          <a:ln/>
        </p:spPr>
        <p:txBody>
          <a:bodyPr wrap="none" lIns="0" tIns="0" rIns="0" bIns="0" rtlCol="0" anchor="t"/>
          <a:lstStyle/>
          <a:p>
            <a:pPr marL="0" indent="0" algn="ctr">
              <a:lnSpc>
                <a:spcPts val="2150"/>
              </a:lnSpc>
              <a:buNone/>
            </a:pPr>
            <a:r>
              <a:rPr lang="en-US" sz="1700" dirty="0">
                <a:solidFill>
                  <a:srgbClr val="FFFFFF"/>
                </a:solidFill>
                <a:latin typeface="Merriweather" pitchFamily="34" charset="0"/>
                <a:ea typeface="Merriweather" pitchFamily="34" charset="-122"/>
                <a:cs typeface="Merriweather" pitchFamily="34" charset="-120"/>
              </a:rPr>
              <a:t>Streamlit UI</a:t>
            </a:r>
            <a:endParaRPr lang="en-US" sz="1700" dirty="0"/>
          </a:p>
        </p:txBody>
      </p:sp>
      <p:sp>
        <p:nvSpPr>
          <p:cNvPr id="18" name="Text 11"/>
          <p:cNvSpPr/>
          <p:nvPr/>
        </p:nvSpPr>
        <p:spPr>
          <a:xfrm>
            <a:off x="1774150" y="6471285"/>
            <a:ext cx="12146637" cy="283845"/>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Merriweather" pitchFamily="34" charset="0"/>
                <a:ea typeface="Merriweather" pitchFamily="34" charset="-122"/>
                <a:cs typeface="Merriweather" pitchFamily="34" charset="-120"/>
              </a:rPr>
              <a:t>An intuitive Streamlit interface provides seamless user interaction.</a:t>
            </a:r>
            <a:endParaRPr lang="en-US" sz="1350" dirty="0"/>
          </a:p>
        </p:txBody>
      </p:sp>
      <p:sp>
        <p:nvSpPr>
          <p:cNvPr id="19" name="Text 12"/>
          <p:cNvSpPr/>
          <p:nvPr/>
        </p:nvSpPr>
        <p:spPr>
          <a:xfrm>
            <a:off x="709613" y="7174349"/>
            <a:ext cx="13211175" cy="567690"/>
          </a:xfrm>
          <a:prstGeom prst="rect">
            <a:avLst/>
          </a:prstGeom>
          <a:noFill/>
          <a:ln/>
        </p:spPr>
        <p:txBody>
          <a:bodyPr wrap="square" lIns="0" tIns="0" rIns="0" bIns="0" rtlCol="0" anchor="t"/>
          <a:lstStyle/>
          <a:p>
            <a:pPr marL="0" indent="0" algn="ctr">
              <a:lnSpc>
                <a:spcPts val="2200"/>
              </a:lnSpc>
              <a:buNone/>
            </a:pPr>
            <a:r>
              <a:rPr lang="en-US" sz="1350" dirty="0">
                <a:solidFill>
                  <a:srgbClr val="E2E6E9"/>
                </a:solidFill>
                <a:latin typeface="Merriweather" pitchFamily="34" charset="0"/>
                <a:ea typeface="Merriweather" pitchFamily="34" charset="-122"/>
                <a:cs typeface="Merriweather" pitchFamily="34" charset="-120"/>
              </a:rPr>
              <a:t>This modular design ensures scalability, efficiency, and robust performance, allowing each component to operate independently while contributing to a cohesive user experience.</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7818" y="438507"/>
            <a:ext cx="1993225" cy="249079"/>
          </a:xfrm>
          <a:prstGeom prst="rect">
            <a:avLst/>
          </a:prstGeom>
          <a:noFill/>
          <a:ln/>
        </p:spPr>
        <p:txBody>
          <a:bodyPr wrap="none" lIns="0" tIns="0" rIns="0" bIns="0" rtlCol="0" anchor="t"/>
          <a:lstStyle/>
          <a:p>
            <a:pPr marL="0" indent="0" algn="l">
              <a:lnSpc>
                <a:spcPts val="1950"/>
              </a:lnSpc>
              <a:buNone/>
            </a:pPr>
            <a:endParaRPr lang="en-US" sz="1550" dirty="0"/>
          </a:p>
        </p:txBody>
      </p:sp>
      <p:sp>
        <p:nvSpPr>
          <p:cNvPr id="3" name="Text 1"/>
          <p:cNvSpPr/>
          <p:nvPr/>
        </p:nvSpPr>
        <p:spPr>
          <a:xfrm>
            <a:off x="637818" y="847011"/>
            <a:ext cx="7692747" cy="498277"/>
          </a:xfrm>
          <a:prstGeom prst="rect">
            <a:avLst/>
          </a:prstGeom>
          <a:noFill/>
          <a:ln/>
        </p:spPr>
        <p:txBody>
          <a:bodyPr wrap="none" lIns="0" tIns="0" rIns="0" bIns="0" rtlCol="0" anchor="t"/>
          <a:lstStyle/>
          <a:p>
            <a:pPr marL="0" indent="0" algn="l">
              <a:lnSpc>
                <a:spcPts val="3900"/>
              </a:lnSpc>
              <a:buNone/>
            </a:pPr>
            <a:r>
              <a:rPr lang="en-US" sz="3100" dirty="0">
                <a:solidFill>
                  <a:srgbClr val="F5F0F0"/>
                </a:solidFill>
                <a:latin typeface="Merriweather" pitchFamily="34" charset="0"/>
                <a:ea typeface="Merriweather" pitchFamily="34" charset="-122"/>
                <a:cs typeface="Merriweather" pitchFamily="34" charset="-120"/>
              </a:rPr>
              <a:t>Solution: Smart Study at Your Fingertips</a:t>
            </a:r>
            <a:endParaRPr lang="en-US" sz="3100" dirty="0"/>
          </a:p>
        </p:txBody>
      </p:sp>
      <p:sp>
        <p:nvSpPr>
          <p:cNvPr id="4" name="Text 2"/>
          <p:cNvSpPr/>
          <p:nvPr/>
        </p:nvSpPr>
        <p:spPr>
          <a:xfrm>
            <a:off x="637818" y="1700617"/>
            <a:ext cx="6482834" cy="510064"/>
          </a:xfrm>
          <a:prstGeom prst="rect">
            <a:avLst/>
          </a:prstGeom>
          <a:noFill/>
          <a:ln/>
        </p:spPr>
        <p:txBody>
          <a:bodyPr wrap="square" lIns="0" tIns="0" rIns="0" bIns="0" rtlCol="0" anchor="t"/>
          <a:lstStyle/>
          <a:p>
            <a:pPr marL="0" indent="0" algn="l">
              <a:lnSpc>
                <a:spcPts val="2000"/>
              </a:lnSpc>
              <a:buNone/>
            </a:pPr>
            <a:r>
              <a:rPr lang="en-US" sz="1400" dirty="0">
                <a:solidFill>
                  <a:srgbClr val="E2E6E9"/>
                </a:solidFill>
                <a:latin typeface="Merriweather" pitchFamily="34" charset="0"/>
                <a:ea typeface="Merriweather" pitchFamily="34" charset="-122"/>
                <a:cs typeface="Merriweather" pitchFamily="34" charset="-120"/>
              </a:rPr>
              <a:t>StudyMate directly addresses the challenges faced by students, transforming their study habits with powerful AI capabilities:</a:t>
            </a:r>
            <a:endParaRPr lang="en-US" sz="1400" dirty="0"/>
          </a:p>
        </p:txBody>
      </p:sp>
      <p:sp>
        <p:nvSpPr>
          <p:cNvPr id="5" name="Text 3"/>
          <p:cNvSpPr/>
          <p:nvPr/>
        </p:nvSpPr>
        <p:spPr>
          <a:xfrm>
            <a:off x="637818" y="2381488"/>
            <a:ext cx="6482834" cy="510064"/>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E2E6E9"/>
                </a:solidFill>
                <a:latin typeface="Merriweather" pitchFamily="34" charset="0"/>
                <a:ea typeface="Merriweather" pitchFamily="34" charset="-122"/>
                <a:cs typeface="Merriweather" pitchFamily="34" charset="-120"/>
              </a:rPr>
              <a:t>PDF Summarization:</a:t>
            </a:r>
            <a:r>
              <a:rPr lang="en-US" sz="1400" dirty="0">
                <a:solidFill>
                  <a:srgbClr val="E2E6E9"/>
                </a:solidFill>
                <a:latin typeface="Merriweather" pitchFamily="34" charset="0"/>
                <a:ea typeface="Merriweather" pitchFamily="34" charset="-122"/>
                <a:cs typeface="Merriweather" pitchFamily="34" charset="-120"/>
              </a:rPr>
              <a:t> Quickly generate concise summaries of lengthy documents, saving valuable time.</a:t>
            </a:r>
            <a:endParaRPr lang="en-US" sz="1400" dirty="0"/>
          </a:p>
        </p:txBody>
      </p:sp>
      <p:sp>
        <p:nvSpPr>
          <p:cNvPr id="6" name="Text 4"/>
          <p:cNvSpPr/>
          <p:nvPr/>
        </p:nvSpPr>
        <p:spPr>
          <a:xfrm>
            <a:off x="637818" y="2947273"/>
            <a:ext cx="6482834" cy="510064"/>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E2E6E9"/>
                </a:solidFill>
                <a:latin typeface="Merriweather" pitchFamily="34" charset="0"/>
                <a:ea typeface="Merriweather" pitchFamily="34" charset="-122"/>
                <a:cs typeface="Merriweather" pitchFamily="34" charset="-120"/>
              </a:rPr>
              <a:t>Intelligent Q&amp;A:</a:t>
            </a:r>
            <a:r>
              <a:rPr lang="en-US" sz="1400" dirty="0">
                <a:solidFill>
                  <a:srgbClr val="E2E6E9"/>
                </a:solidFill>
                <a:latin typeface="Merriweather" pitchFamily="34" charset="0"/>
                <a:ea typeface="Merriweather" pitchFamily="34" charset="-122"/>
                <a:cs typeface="Merriweather" pitchFamily="34" charset="-120"/>
              </a:rPr>
              <a:t> Ask natural language questions and receive precise, context-aware answers extracted or generated from your study materials.</a:t>
            </a:r>
            <a:endParaRPr lang="en-US" sz="1400" dirty="0"/>
          </a:p>
        </p:txBody>
      </p:sp>
      <p:sp>
        <p:nvSpPr>
          <p:cNvPr id="7" name="Text 5"/>
          <p:cNvSpPr/>
          <p:nvPr/>
        </p:nvSpPr>
        <p:spPr>
          <a:xfrm>
            <a:off x="630198" y="3743230"/>
            <a:ext cx="6482834" cy="510064"/>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E2E6E9"/>
                </a:solidFill>
                <a:latin typeface="Merriweather" pitchFamily="34" charset="0"/>
                <a:ea typeface="Merriweather" pitchFamily="34" charset="-122"/>
                <a:cs typeface="Merriweather" pitchFamily="34" charset="-120"/>
              </a:rPr>
              <a:t>Descriptive Answers:</a:t>
            </a:r>
            <a:r>
              <a:rPr lang="en-US" sz="1400" dirty="0">
                <a:solidFill>
                  <a:srgbClr val="E2E6E9"/>
                </a:solidFill>
                <a:latin typeface="Merriweather" pitchFamily="34" charset="0"/>
                <a:ea typeface="Merriweather" pitchFamily="34" charset="-122"/>
                <a:cs typeface="Merriweather" pitchFamily="34" charset="-120"/>
              </a:rPr>
              <a:t> Beyond simple facts, StudyMate provides detailed, long-form explanations for complex topics.</a:t>
            </a:r>
            <a:endParaRPr lang="en-US" sz="1400" dirty="0"/>
          </a:p>
        </p:txBody>
      </p:sp>
      <p:sp>
        <p:nvSpPr>
          <p:cNvPr id="8" name="Text 6"/>
          <p:cNvSpPr/>
          <p:nvPr/>
        </p:nvSpPr>
        <p:spPr>
          <a:xfrm>
            <a:off x="637818" y="4333875"/>
            <a:ext cx="6482834" cy="510064"/>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E2E6E9"/>
                </a:solidFill>
                <a:latin typeface="Merriweather" pitchFamily="34" charset="0"/>
                <a:ea typeface="Merriweather" pitchFamily="34" charset="-122"/>
                <a:cs typeface="Merriweather" pitchFamily="34" charset="-120"/>
              </a:rPr>
              <a:t>Real-time AI Responses:</a:t>
            </a:r>
            <a:r>
              <a:rPr lang="en-US" sz="1400" dirty="0">
                <a:solidFill>
                  <a:srgbClr val="E2E6E9"/>
                </a:solidFill>
                <a:latin typeface="Merriweather" pitchFamily="34" charset="0"/>
                <a:ea typeface="Merriweather" pitchFamily="34" charset="-122"/>
                <a:cs typeface="Merriweather" pitchFamily="34" charset="-120"/>
              </a:rPr>
              <a:t> Get instant feedback and support, making learning an interactive and dynamic process.</a:t>
            </a:r>
            <a:endParaRPr lang="en-US" sz="1400" dirty="0"/>
          </a:p>
        </p:txBody>
      </p:sp>
      <p:sp>
        <p:nvSpPr>
          <p:cNvPr id="9" name="Text 7"/>
          <p:cNvSpPr/>
          <p:nvPr/>
        </p:nvSpPr>
        <p:spPr>
          <a:xfrm>
            <a:off x="637818" y="5005101"/>
            <a:ext cx="6482834" cy="1020128"/>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E2E6E9"/>
                </a:solidFill>
                <a:latin typeface="Merriweather" pitchFamily="34" charset="0"/>
                <a:ea typeface="Merriweather" pitchFamily="34" charset="-122"/>
                <a:cs typeface="Merriweather" pitchFamily="34" charset="-120"/>
              </a:rPr>
              <a:t>By leveraging FAISS for rapid information retrieval and the advanced natural language processing capabilities of IBM Watsonx and other Transformer models, StudyMate delivers accurate and intelligent responses that are tailored to the user's specific questions and documents.</a:t>
            </a:r>
            <a:endParaRPr lang="en-US" sz="1400" dirty="0"/>
          </a:p>
        </p:txBody>
      </p:sp>
      <p:pic>
        <p:nvPicPr>
          <p:cNvPr id="10" name="Image 0" descr="preencoded.png"/>
          <p:cNvPicPr>
            <a:picLocks noChangeAspect="1"/>
          </p:cNvPicPr>
          <p:nvPr/>
        </p:nvPicPr>
        <p:blipFill>
          <a:blip r:embed="rId3"/>
          <a:stretch>
            <a:fillRect/>
          </a:stretch>
        </p:blipFill>
        <p:spPr>
          <a:xfrm>
            <a:off x="7509748" y="1504713"/>
            <a:ext cx="6482834" cy="6482834"/>
          </a:xfrm>
          <a:prstGeom prst="rect">
            <a:avLst/>
          </a:prstGeom>
        </p:spPr>
      </p:pic>
      <p:sp>
        <p:nvSpPr>
          <p:cNvPr id="11" name="Text 8"/>
          <p:cNvSpPr/>
          <p:nvPr/>
        </p:nvSpPr>
        <p:spPr>
          <a:xfrm>
            <a:off x="7517368" y="8425934"/>
            <a:ext cx="6482834" cy="255032"/>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5927" y="616506"/>
            <a:ext cx="3012281" cy="291346"/>
          </a:xfrm>
          <a:prstGeom prst="rect">
            <a:avLst/>
          </a:prstGeom>
          <a:noFill/>
          <a:ln/>
        </p:spPr>
        <p:txBody>
          <a:bodyPr wrap="none" lIns="0" tIns="0" rIns="0" bIns="0" rtlCol="0" anchor="t"/>
          <a:lstStyle/>
          <a:p>
            <a:pPr marL="0" indent="0" algn="l">
              <a:lnSpc>
                <a:spcPts val="2250"/>
              </a:lnSpc>
              <a:buNone/>
            </a:pPr>
            <a:r>
              <a:rPr lang="en-US" sz="1800" dirty="0">
                <a:solidFill>
                  <a:srgbClr val="609DFF"/>
                </a:solidFill>
                <a:latin typeface="Merriweather" pitchFamily="34" charset="0"/>
                <a:ea typeface="Merriweather" pitchFamily="34" charset="-122"/>
                <a:cs typeface="Merriweather" pitchFamily="34" charset="-120"/>
              </a:rPr>
              <a:t>Bringing StudyMate to Life</a:t>
            </a:r>
            <a:endParaRPr lang="en-US" sz="1800" dirty="0"/>
          </a:p>
        </p:txBody>
      </p:sp>
      <p:sp>
        <p:nvSpPr>
          <p:cNvPr id="3" name="Text 1"/>
          <p:cNvSpPr/>
          <p:nvPr/>
        </p:nvSpPr>
        <p:spPr>
          <a:xfrm>
            <a:off x="745927" y="1094303"/>
            <a:ext cx="12441555" cy="582811"/>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From Concept to Accessibility: The Deployment Journey</a:t>
            </a:r>
            <a:endParaRPr lang="en-US" sz="3650" dirty="0"/>
          </a:p>
        </p:txBody>
      </p:sp>
      <p:sp>
        <p:nvSpPr>
          <p:cNvPr id="4" name="Shape 2"/>
          <p:cNvSpPr/>
          <p:nvPr/>
        </p:nvSpPr>
        <p:spPr>
          <a:xfrm>
            <a:off x="745927" y="2236470"/>
            <a:ext cx="6476048" cy="2201228"/>
          </a:xfrm>
          <a:prstGeom prst="roundRect">
            <a:avLst>
              <a:gd name="adj" fmla="val 3559"/>
            </a:avLst>
          </a:prstGeom>
          <a:solidFill>
            <a:srgbClr val="09151A">
              <a:alpha val="95000"/>
            </a:srgbClr>
          </a:solidFill>
          <a:ln w="22860">
            <a:solidFill>
              <a:srgbClr val="194A99"/>
            </a:solidFill>
            <a:prstDash val="solid"/>
          </a:ln>
        </p:spPr>
      </p:sp>
      <p:sp>
        <p:nvSpPr>
          <p:cNvPr id="5" name="Shape 3"/>
          <p:cNvSpPr/>
          <p:nvPr/>
        </p:nvSpPr>
        <p:spPr>
          <a:xfrm>
            <a:off x="768787" y="2259330"/>
            <a:ext cx="6430328" cy="186452"/>
          </a:xfrm>
          <a:prstGeom prst="roundRect">
            <a:avLst>
              <a:gd name="adj" fmla="val 27299"/>
            </a:avLst>
          </a:prstGeom>
          <a:solidFill>
            <a:srgbClr val="003180"/>
          </a:solidFill>
          <a:ln/>
        </p:spPr>
      </p:sp>
      <p:sp>
        <p:nvSpPr>
          <p:cNvPr id="6" name="Text 4"/>
          <p:cNvSpPr/>
          <p:nvPr/>
        </p:nvSpPr>
        <p:spPr>
          <a:xfrm>
            <a:off x="955238" y="2632234"/>
            <a:ext cx="2331244" cy="29134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Initial Local Testing</a:t>
            </a:r>
            <a:endParaRPr lang="en-US" sz="1800" dirty="0"/>
          </a:p>
        </p:txBody>
      </p:sp>
      <p:sp>
        <p:nvSpPr>
          <p:cNvPr id="7" name="Text 5"/>
          <p:cNvSpPr/>
          <p:nvPr/>
        </p:nvSpPr>
        <p:spPr>
          <a:xfrm>
            <a:off x="955238" y="3035379"/>
            <a:ext cx="6057424" cy="119300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The prototype was rigorously tested within a local Streamlit environment to ensure core functionalities like PDF processing, embedding, and response generation were robust and performed as expected.</a:t>
            </a:r>
            <a:endParaRPr lang="en-US" sz="1450" dirty="0"/>
          </a:p>
        </p:txBody>
      </p:sp>
      <p:sp>
        <p:nvSpPr>
          <p:cNvPr id="8" name="Shape 6"/>
          <p:cNvSpPr/>
          <p:nvPr/>
        </p:nvSpPr>
        <p:spPr>
          <a:xfrm>
            <a:off x="7408426" y="1956792"/>
            <a:ext cx="6476048" cy="2480905"/>
          </a:xfrm>
          <a:prstGeom prst="roundRect">
            <a:avLst>
              <a:gd name="adj" fmla="val 3157"/>
            </a:avLst>
          </a:prstGeom>
          <a:solidFill>
            <a:srgbClr val="09151A">
              <a:alpha val="95000"/>
            </a:srgbClr>
          </a:solidFill>
          <a:ln w="22860">
            <a:solidFill>
              <a:srgbClr val="194A99"/>
            </a:solidFill>
            <a:prstDash val="solid"/>
          </a:ln>
        </p:spPr>
      </p:sp>
      <p:sp>
        <p:nvSpPr>
          <p:cNvPr id="9" name="Shape 7"/>
          <p:cNvSpPr/>
          <p:nvPr/>
        </p:nvSpPr>
        <p:spPr>
          <a:xfrm>
            <a:off x="7431286" y="1979652"/>
            <a:ext cx="6430328" cy="186452"/>
          </a:xfrm>
          <a:prstGeom prst="roundRect">
            <a:avLst>
              <a:gd name="adj" fmla="val 27299"/>
            </a:avLst>
          </a:prstGeom>
          <a:solidFill>
            <a:srgbClr val="003180"/>
          </a:solidFill>
          <a:ln/>
        </p:spPr>
      </p:sp>
      <p:sp>
        <p:nvSpPr>
          <p:cNvPr id="10" name="Text 8"/>
          <p:cNvSpPr/>
          <p:nvPr/>
        </p:nvSpPr>
        <p:spPr>
          <a:xfrm>
            <a:off x="7617738" y="2352556"/>
            <a:ext cx="3615452" cy="29134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Resolving Dependency Conflicts</a:t>
            </a:r>
            <a:endParaRPr lang="en-US" sz="1800" dirty="0"/>
          </a:p>
        </p:txBody>
      </p:sp>
      <p:sp>
        <p:nvSpPr>
          <p:cNvPr id="11" name="Text 9"/>
          <p:cNvSpPr/>
          <p:nvPr/>
        </p:nvSpPr>
        <p:spPr>
          <a:xfrm>
            <a:off x="7617738" y="2755702"/>
            <a:ext cx="6057424" cy="119300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A critical phase involved meticulously addressing complex dependency conflicts, particularly with crucial libraries such as PyTorch, Transformers, and FAISS. This ensured seamless integration and stability across the entire tech stack.</a:t>
            </a:r>
            <a:endParaRPr lang="en-US" sz="1450" dirty="0"/>
          </a:p>
        </p:txBody>
      </p:sp>
      <p:sp>
        <p:nvSpPr>
          <p:cNvPr id="12" name="Shape 10"/>
          <p:cNvSpPr/>
          <p:nvPr/>
        </p:nvSpPr>
        <p:spPr>
          <a:xfrm>
            <a:off x="745927" y="4903827"/>
            <a:ext cx="6476048" cy="1902976"/>
          </a:xfrm>
          <a:prstGeom prst="roundRect">
            <a:avLst>
              <a:gd name="adj" fmla="val 4116"/>
            </a:avLst>
          </a:prstGeom>
          <a:solidFill>
            <a:srgbClr val="09151A">
              <a:alpha val="95000"/>
            </a:srgbClr>
          </a:solidFill>
          <a:ln w="22860">
            <a:solidFill>
              <a:srgbClr val="194A99"/>
            </a:solidFill>
            <a:prstDash val="solid"/>
          </a:ln>
        </p:spPr>
      </p:sp>
      <p:sp>
        <p:nvSpPr>
          <p:cNvPr id="13" name="Shape 11"/>
          <p:cNvSpPr/>
          <p:nvPr/>
        </p:nvSpPr>
        <p:spPr>
          <a:xfrm>
            <a:off x="768787" y="4926687"/>
            <a:ext cx="6430328" cy="186452"/>
          </a:xfrm>
          <a:prstGeom prst="roundRect">
            <a:avLst>
              <a:gd name="adj" fmla="val 27299"/>
            </a:avLst>
          </a:prstGeom>
          <a:solidFill>
            <a:srgbClr val="003180"/>
          </a:solidFill>
          <a:ln/>
        </p:spPr>
      </p:sp>
      <p:sp>
        <p:nvSpPr>
          <p:cNvPr id="14" name="Text 12"/>
          <p:cNvSpPr/>
          <p:nvPr/>
        </p:nvSpPr>
        <p:spPr>
          <a:xfrm>
            <a:off x="955238" y="5299591"/>
            <a:ext cx="2784515" cy="29134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Optimizing Performance</a:t>
            </a:r>
            <a:endParaRPr lang="en-US" sz="1800" dirty="0"/>
          </a:p>
        </p:txBody>
      </p:sp>
      <p:sp>
        <p:nvSpPr>
          <p:cNvPr id="15" name="Text 13"/>
          <p:cNvSpPr/>
          <p:nvPr/>
        </p:nvSpPr>
        <p:spPr>
          <a:xfrm>
            <a:off x="955238" y="5702737"/>
            <a:ext cx="6057424" cy="89475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Performance bottlenecks were identified and optimized, focusing on faster embedding generation and more efficient vector search, reducing latency for a smoother user experience.</a:t>
            </a:r>
            <a:endParaRPr lang="en-US" sz="1450" dirty="0"/>
          </a:p>
        </p:txBody>
      </p:sp>
      <p:sp>
        <p:nvSpPr>
          <p:cNvPr id="16" name="Shape 14"/>
          <p:cNvSpPr/>
          <p:nvPr/>
        </p:nvSpPr>
        <p:spPr>
          <a:xfrm>
            <a:off x="7408426" y="4624149"/>
            <a:ext cx="6476048" cy="2182654"/>
          </a:xfrm>
          <a:prstGeom prst="roundRect">
            <a:avLst>
              <a:gd name="adj" fmla="val 3589"/>
            </a:avLst>
          </a:prstGeom>
          <a:solidFill>
            <a:srgbClr val="09151A">
              <a:alpha val="95000"/>
            </a:srgbClr>
          </a:solidFill>
          <a:ln w="22860">
            <a:solidFill>
              <a:srgbClr val="194A99"/>
            </a:solidFill>
            <a:prstDash val="solid"/>
          </a:ln>
        </p:spPr>
      </p:sp>
      <p:sp>
        <p:nvSpPr>
          <p:cNvPr id="17" name="Shape 15"/>
          <p:cNvSpPr/>
          <p:nvPr/>
        </p:nvSpPr>
        <p:spPr>
          <a:xfrm>
            <a:off x="7431286" y="4647009"/>
            <a:ext cx="6430328" cy="186452"/>
          </a:xfrm>
          <a:prstGeom prst="roundRect">
            <a:avLst>
              <a:gd name="adj" fmla="val 27299"/>
            </a:avLst>
          </a:prstGeom>
          <a:solidFill>
            <a:srgbClr val="003180"/>
          </a:solidFill>
          <a:ln/>
        </p:spPr>
      </p:sp>
      <p:sp>
        <p:nvSpPr>
          <p:cNvPr id="18" name="Text 16"/>
          <p:cNvSpPr/>
          <p:nvPr/>
        </p:nvSpPr>
        <p:spPr>
          <a:xfrm>
            <a:off x="7617738" y="5019913"/>
            <a:ext cx="2377916" cy="29134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Deployment Strategy</a:t>
            </a:r>
            <a:endParaRPr lang="en-US" sz="1800" dirty="0"/>
          </a:p>
        </p:txBody>
      </p:sp>
      <p:sp>
        <p:nvSpPr>
          <p:cNvPr id="19" name="Text 17"/>
          <p:cNvSpPr/>
          <p:nvPr/>
        </p:nvSpPr>
        <p:spPr>
          <a:xfrm>
            <a:off x="7617738" y="5423059"/>
            <a:ext cx="6057424" cy="89475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To make StudyMate widely accessible, deployment options such as Streamlit Cloud and local hosting solutions were explored, ensuring ease of access for users without complex setup requirements.</a:t>
            </a:r>
            <a:endParaRPr lang="en-US" sz="1450" dirty="0"/>
          </a:p>
        </p:txBody>
      </p:sp>
      <p:sp>
        <p:nvSpPr>
          <p:cNvPr id="20" name="Text 18"/>
          <p:cNvSpPr/>
          <p:nvPr/>
        </p:nvSpPr>
        <p:spPr>
          <a:xfrm>
            <a:off x="745927" y="7016591"/>
            <a:ext cx="13138547" cy="596503"/>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This meticulous deployment process ensures that StudyMate is not just a powerful tool, but also a reliable and accessible one for all students, ready to integrate into various learning environments.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688300"/>
            <a:ext cx="2699623" cy="337304"/>
          </a:xfrm>
          <a:prstGeom prst="rect">
            <a:avLst/>
          </a:prstGeom>
          <a:noFill/>
          <a:ln/>
        </p:spPr>
        <p:txBody>
          <a:bodyPr wrap="none" lIns="0" tIns="0" rIns="0" bIns="0" rtlCol="0" anchor="t"/>
          <a:lstStyle/>
          <a:p>
            <a:pPr marL="0" indent="0" algn="l">
              <a:lnSpc>
                <a:spcPts val="2650"/>
              </a:lnSpc>
              <a:buNone/>
            </a:pPr>
            <a:endParaRPr lang="en-US" sz="2100" dirty="0"/>
          </a:p>
        </p:txBody>
      </p:sp>
      <p:sp>
        <p:nvSpPr>
          <p:cNvPr id="3" name="Text 1"/>
          <p:cNvSpPr/>
          <p:nvPr/>
        </p:nvSpPr>
        <p:spPr>
          <a:xfrm>
            <a:off x="1741646" y="1241465"/>
            <a:ext cx="11146988" cy="674846"/>
          </a:xfrm>
          <a:prstGeom prst="rect">
            <a:avLst/>
          </a:prstGeom>
          <a:noFill/>
          <a:ln/>
        </p:spPr>
        <p:txBody>
          <a:bodyPr wrap="none" lIns="0" tIns="0" rIns="0" bIns="0" rtlCol="0" anchor="t"/>
          <a:lstStyle/>
          <a:p>
            <a:pPr marL="0" indent="0" algn="ctr">
              <a:lnSpc>
                <a:spcPts val="5300"/>
              </a:lnSpc>
              <a:buNone/>
            </a:pPr>
            <a:r>
              <a:rPr lang="en-US" sz="4250" dirty="0">
                <a:solidFill>
                  <a:srgbClr val="FFFFFF"/>
                </a:solidFill>
                <a:latin typeface="Merriweather" pitchFamily="34" charset="0"/>
                <a:ea typeface="Merriweather" pitchFamily="34" charset="-122"/>
                <a:cs typeface="Merriweather" pitchFamily="34" charset="-120"/>
              </a:rPr>
              <a:t>StudyMate: Vision for the Future Scope</a:t>
            </a:r>
            <a:endParaRPr lang="en-US" sz="4250" dirty="0"/>
          </a:p>
        </p:txBody>
      </p:sp>
      <p:pic>
        <p:nvPicPr>
          <p:cNvPr id="4" name="Image 0" descr="preencoded.png"/>
          <p:cNvPicPr>
            <a:picLocks noChangeAspect="1"/>
          </p:cNvPicPr>
          <p:nvPr/>
        </p:nvPicPr>
        <p:blipFill>
          <a:blip r:embed="rId3"/>
          <a:stretch>
            <a:fillRect/>
          </a:stretch>
        </p:blipFill>
        <p:spPr>
          <a:xfrm>
            <a:off x="863798" y="2240161"/>
            <a:ext cx="539829" cy="539829"/>
          </a:xfrm>
          <a:prstGeom prst="rect">
            <a:avLst/>
          </a:prstGeom>
        </p:spPr>
      </p:pic>
      <p:sp>
        <p:nvSpPr>
          <p:cNvPr id="5" name="Text 2"/>
          <p:cNvSpPr/>
          <p:nvPr/>
        </p:nvSpPr>
        <p:spPr>
          <a:xfrm>
            <a:off x="2672120" y="3049905"/>
            <a:ext cx="2699623" cy="337304"/>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Merriweather" pitchFamily="34" charset="0"/>
                <a:ea typeface="Merriweather" pitchFamily="34" charset="-122"/>
                <a:cs typeface="Merriweather" pitchFamily="34" charset="-120"/>
              </a:rPr>
              <a:t>Voice-Based Q&amp;A</a:t>
            </a:r>
            <a:endParaRPr lang="en-US" sz="2100" dirty="0"/>
          </a:p>
        </p:txBody>
      </p:sp>
      <p:sp>
        <p:nvSpPr>
          <p:cNvPr id="6" name="Text 3"/>
          <p:cNvSpPr/>
          <p:nvPr/>
        </p:nvSpPr>
        <p:spPr>
          <a:xfrm>
            <a:off x="863798" y="3516749"/>
            <a:ext cx="6316385" cy="691039"/>
          </a:xfrm>
          <a:prstGeom prst="rect">
            <a:avLst/>
          </a:prstGeom>
          <a:noFill/>
          <a:ln/>
        </p:spPr>
        <p:txBody>
          <a:bodyPr wrap="square" lIns="0" tIns="0" rIns="0" bIns="0" rtlCol="0" anchor="t"/>
          <a:lstStyle/>
          <a:p>
            <a:pPr marL="0" indent="0" algn="ctr">
              <a:lnSpc>
                <a:spcPts val="2700"/>
              </a:lnSpc>
              <a:buNone/>
            </a:pPr>
            <a:r>
              <a:rPr lang="en-US" sz="1700" dirty="0">
                <a:solidFill>
                  <a:srgbClr val="FFFFFF"/>
                </a:solidFill>
                <a:latin typeface="Merriweather" pitchFamily="34" charset="0"/>
                <a:ea typeface="Merriweather" pitchFamily="34" charset="-122"/>
                <a:cs typeface="Merriweather" pitchFamily="34" charset="-120"/>
              </a:rPr>
              <a:t>Enabling natural spoken queries for hands-free, intuitive interaction.</a:t>
            </a:r>
            <a:endParaRPr lang="en-US" sz="1700" dirty="0"/>
          </a:p>
        </p:txBody>
      </p:sp>
      <p:pic>
        <p:nvPicPr>
          <p:cNvPr id="7" name="Image 1" descr="preencoded.png"/>
          <p:cNvPicPr>
            <a:picLocks noChangeAspect="1"/>
          </p:cNvPicPr>
          <p:nvPr/>
        </p:nvPicPr>
        <p:blipFill>
          <a:blip r:embed="rId4"/>
          <a:stretch>
            <a:fillRect/>
          </a:stretch>
        </p:blipFill>
        <p:spPr>
          <a:xfrm>
            <a:off x="7450098" y="2240161"/>
            <a:ext cx="539829" cy="539829"/>
          </a:xfrm>
          <a:prstGeom prst="rect">
            <a:avLst/>
          </a:prstGeom>
        </p:spPr>
      </p:pic>
      <p:sp>
        <p:nvSpPr>
          <p:cNvPr id="8" name="Text 4"/>
          <p:cNvSpPr/>
          <p:nvPr/>
        </p:nvSpPr>
        <p:spPr>
          <a:xfrm>
            <a:off x="9006007" y="3049905"/>
            <a:ext cx="3204686" cy="337304"/>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Merriweather" pitchFamily="34" charset="0"/>
                <a:ea typeface="Merriweather" pitchFamily="34" charset="-122"/>
                <a:cs typeface="Merriweather" pitchFamily="34" charset="-120"/>
              </a:rPr>
              <a:t>Multi-Language Support</a:t>
            </a:r>
            <a:endParaRPr lang="en-US" sz="2100" dirty="0"/>
          </a:p>
        </p:txBody>
      </p:sp>
      <p:sp>
        <p:nvSpPr>
          <p:cNvPr id="9" name="Text 5"/>
          <p:cNvSpPr/>
          <p:nvPr/>
        </p:nvSpPr>
        <p:spPr>
          <a:xfrm>
            <a:off x="7450098" y="3516749"/>
            <a:ext cx="6316504" cy="691039"/>
          </a:xfrm>
          <a:prstGeom prst="rect">
            <a:avLst/>
          </a:prstGeom>
          <a:noFill/>
          <a:ln/>
        </p:spPr>
        <p:txBody>
          <a:bodyPr wrap="square" lIns="0" tIns="0" rIns="0" bIns="0" rtlCol="0" anchor="t"/>
          <a:lstStyle/>
          <a:p>
            <a:pPr marL="0" indent="0" algn="ctr">
              <a:lnSpc>
                <a:spcPts val="2700"/>
              </a:lnSpc>
              <a:buNone/>
            </a:pPr>
            <a:r>
              <a:rPr lang="en-US" sz="1700" dirty="0">
                <a:solidFill>
                  <a:srgbClr val="FFFFFF"/>
                </a:solidFill>
                <a:latin typeface="Merriweather" pitchFamily="34" charset="0"/>
                <a:ea typeface="Merriweather" pitchFamily="34" charset="-122"/>
                <a:cs typeface="Merriweather" pitchFamily="34" charset="-120"/>
              </a:rPr>
              <a:t>Expanding accessibility by supporting a wider range of global languages.</a:t>
            </a:r>
            <a:endParaRPr lang="en-US" sz="1700" dirty="0"/>
          </a:p>
        </p:txBody>
      </p:sp>
      <p:pic>
        <p:nvPicPr>
          <p:cNvPr id="10" name="Image 2" descr="preencoded.png"/>
          <p:cNvPicPr>
            <a:picLocks noChangeAspect="1"/>
          </p:cNvPicPr>
          <p:nvPr/>
        </p:nvPicPr>
        <p:blipFill>
          <a:blip r:embed="rId5"/>
          <a:stretch>
            <a:fillRect/>
          </a:stretch>
        </p:blipFill>
        <p:spPr>
          <a:xfrm>
            <a:off x="863798" y="4639628"/>
            <a:ext cx="539829" cy="539829"/>
          </a:xfrm>
          <a:prstGeom prst="rect">
            <a:avLst/>
          </a:prstGeom>
        </p:spPr>
      </p:pic>
      <p:sp>
        <p:nvSpPr>
          <p:cNvPr id="11" name="Text 6"/>
          <p:cNvSpPr/>
          <p:nvPr/>
        </p:nvSpPr>
        <p:spPr>
          <a:xfrm>
            <a:off x="2204561" y="5449372"/>
            <a:ext cx="3634859" cy="337304"/>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Merriweather" pitchFamily="34" charset="0"/>
                <a:ea typeface="Merriweather" pitchFamily="34" charset="-122"/>
                <a:cs typeface="Merriweather" pitchFamily="34" charset="-120"/>
              </a:rPr>
              <a:t>Enhanced Cloud Integration</a:t>
            </a:r>
            <a:endParaRPr lang="en-US" sz="2100" dirty="0"/>
          </a:p>
        </p:txBody>
      </p:sp>
      <p:sp>
        <p:nvSpPr>
          <p:cNvPr id="12" name="Text 7"/>
          <p:cNvSpPr/>
          <p:nvPr/>
        </p:nvSpPr>
        <p:spPr>
          <a:xfrm>
            <a:off x="863798" y="5916216"/>
            <a:ext cx="6316385" cy="691039"/>
          </a:xfrm>
          <a:prstGeom prst="rect">
            <a:avLst/>
          </a:prstGeom>
          <a:noFill/>
          <a:ln/>
        </p:spPr>
        <p:txBody>
          <a:bodyPr wrap="square" lIns="0" tIns="0" rIns="0" bIns="0" rtlCol="0" anchor="t"/>
          <a:lstStyle/>
          <a:p>
            <a:pPr marL="0" indent="0" algn="ctr">
              <a:lnSpc>
                <a:spcPts val="2700"/>
              </a:lnSpc>
              <a:buNone/>
            </a:pPr>
            <a:r>
              <a:rPr lang="en-US" sz="1700" dirty="0">
                <a:solidFill>
                  <a:srgbClr val="FFFFFF"/>
                </a:solidFill>
                <a:latin typeface="Merriweather" pitchFamily="34" charset="0"/>
                <a:ea typeface="Merriweather" pitchFamily="34" charset="-122"/>
                <a:cs typeface="Merriweather" pitchFamily="34" charset="-120"/>
              </a:rPr>
              <a:t>Leveraging robust cloud infrastructure for superior scalability and performance.</a:t>
            </a:r>
            <a:endParaRPr lang="en-US" sz="1700" dirty="0"/>
          </a:p>
        </p:txBody>
      </p:sp>
      <p:pic>
        <p:nvPicPr>
          <p:cNvPr id="13" name="Image 3" descr="preencoded.png"/>
          <p:cNvPicPr>
            <a:picLocks noChangeAspect="1"/>
          </p:cNvPicPr>
          <p:nvPr/>
        </p:nvPicPr>
        <p:blipFill>
          <a:blip r:embed="rId6"/>
          <a:stretch>
            <a:fillRect/>
          </a:stretch>
        </p:blipFill>
        <p:spPr>
          <a:xfrm>
            <a:off x="7450098" y="4639628"/>
            <a:ext cx="539829" cy="539829"/>
          </a:xfrm>
          <a:prstGeom prst="rect">
            <a:avLst/>
          </a:prstGeom>
        </p:spPr>
      </p:pic>
      <p:sp>
        <p:nvSpPr>
          <p:cNvPr id="14" name="Text 8"/>
          <p:cNvSpPr/>
          <p:nvPr/>
        </p:nvSpPr>
        <p:spPr>
          <a:xfrm>
            <a:off x="9192935" y="5449372"/>
            <a:ext cx="2830711" cy="337304"/>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Merriweather" pitchFamily="34" charset="0"/>
                <a:ea typeface="Merriweather" pitchFamily="34" charset="-122"/>
                <a:cs typeface="Merriweather" pitchFamily="34" charset="-120"/>
              </a:rPr>
              <a:t>Dedicated Mobile App</a:t>
            </a:r>
            <a:endParaRPr lang="en-US" sz="2100" dirty="0"/>
          </a:p>
        </p:txBody>
      </p:sp>
      <p:sp>
        <p:nvSpPr>
          <p:cNvPr id="15" name="Text 9"/>
          <p:cNvSpPr/>
          <p:nvPr/>
        </p:nvSpPr>
        <p:spPr>
          <a:xfrm>
            <a:off x="7450098" y="5916216"/>
            <a:ext cx="6316504" cy="691039"/>
          </a:xfrm>
          <a:prstGeom prst="rect">
            <a:avLst/>
          </a:prstGeom>
          <a:noFill/>
          <a:ln/>
        </p:spPr>
        <p:txBody>
          <a:bodyPr wrap="square" lIns="0" tIns="0" rIns="0" bIns="0" rtlCol="0" anchor="t"/>
          <a:lstStyle/>
          <a:p>
            <a:pPr marL="0" indent="0" algn="ctr">
              <a:lnSpc>
                <a:spcPts val="2700"/>
              </a:lnSpc>
              <a:buNone/>
            </a:pPr>
            <a:r>
              <a:rPr lang="en-US" sz="1700" dirty="0">
                <a:solidFill>
                  <a:srgbClr val="FFFFFF"/>
                </a:solidFill>
                <a:latin typeface="Merriweather" pitchFamily="34" charset="0"/>
                <a:ea typeface="Merriweather" pitchFamily="34" charset="-122"/>
                <a:cs typeface="Merriweather" pitchFamily="34" charset="-120"/>
              </a:rPr>
              <a:t>Developing native iOS and Android applications for seamless on-the-go learning.</a:t>
            </a:r>
            <a:endParaRPr lang="en-US" sz="1700" dirty="0"/>
          </a:p>
        </p:txBody>
      </p:sp>
      <p:sp>
        <p:nvSpPr>
          <p:cNvPr id="16" name="Text 10"/>
          <p:cNvSpPr/>
          <p:nvPr/>
        </p:nvSpPr>
        <p:spPr>
          <a:xfrm>
            <a:off x="863798" y="6850142"/>
            <a:ext cx="12902803" cy="691039"/>
          </a:xfrm>
          <a:prstGeom prst="rect">
            <a:avLst/>
          </a:prstGeom>
          <a:noFill/>
          <a:ln/>
        </p:spPr>
        <p:txBody>
          <a:bodyPr wrap="square" lIns="0" tIns="0" rIns="0" bIns="0" rtlCol="0" anchor="t"/>
          <a:lstStyle/>
          <a:p>
            <a:pPr marL="0" indent="0" algn="ctr">
              <a:lnSpc>
                <a:spcPts val="2700"/>
              </a:lnSpc>
              <a:buNone/>
            </a:pPr>
            <a:r>
              <a:rPr lang="en-US" sz="1700" dirty="0">
                <a:solidFill>
                  <a:srgbClr val="E2E6E9"/>
                </a:solidFill>
                <a:latin typeface="Merriweather" pitchFamily="34" charset="0"/>
                <a:ea typeface="Merriweather" pitchFamily="34" charset="-122"/>
                <a:cs typeface="Merriweather" pitchFamily="34" charset="-120"/>
              </a:rPr>
              <a:t> Commitment to continuous innovation means StudyMate will evolve to meet the dynamic needs of students worldwide, always striving to enhance the learning experience.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1"/>
          <p:cNvSpPr/>
          <p:nvPr/>
        </p:nvSpPr>
        <p:spPr>
          <a:xfrm>
            <a:off x="651867" y="865584"/>
            <a:ext cx="4074676" cy="509230"/>
          </a:xfrm>
          <a:prstGeom prst="rect">
            <a:avLst/>
          </a:prstGeom>
          <a:noFill/>
          <a:ln/>
        </p:spPr>
        <p:txBody>
          <a:bodyPr wrap="none" lIns="0" tIns="0" rIns="0" bIns="0" rtlCol="0" anchor="t"/>
          <a:lstStyle/>
          <a:p>
            <a:pPr marL="0" indent="0" algn="l">
              <a:lnSpc>
                <a:spcPts val="4000"/>
              </a:lnSpc>
              <a:buNone/>
            </a:pPr>
            <a:r>
              <a:rPr lang="en-US" sz="3200" dirty="0">
                <a:solidFill>
                  <a:srgbClr val="F5F0F0"/>
                </a:solidFill>
                <a:latin typeface="Merriweather" pitchFamily="34" charset="0"/>
                <a:ea typeface="Merriweather" pitchFamily="34" charset="-122"/>
                <a:cs typeface="Merriweather" pitchFamily="34" charset="-120"/>
              </a:rPr>
              <a:t>Conclusion:</a:t>
            </a:r>
            <a:endParaRPr lang="en-US" sz="3200" dirty="0"/>
          </a:p>
        </p:txBody>
      </p:sp>
      <p:pic>
        <p:nvPicPr>
          <p:cNvPr id="4" name="Image 0" descr="preencoded.png"/>
          <p:cNvPicPr>
            <a:picLocks noChangeAspect="1"/>
          </p:cNvPicPr>
          <p:nvPr/>
        </p:nvPicPr>
        <p:blipFill>
          <a:blip r:embed="rId3"/>
          <a:stretch>
            <a:fillRect/>
          </a:stretch>
        </p:blipFill>
        <p:spPr>
          <a:xfrm>
            <a:off x="516786" y="1520251"/>
            <a:ext cx="6464498" cy="6464498"/>
          </a:xfrm>
          <a:prstGeom prst="rect">
            <a:avLst/>
          </a:prstGeom>
        </p:spPr>
      </p:pic>
      <p:sp>
        <p:nvSpPr>
          <p:cNvPr id="5" name="Text 2"/>
          <p:cNvSpPr/>
          <p:nvPr/>
        </p:nvSpPr>
        <p:spPr>
          <a:xfrm>
            <a:off x="651867" y="8450461"/>
            <a:ext cx="6464498" cy="260747"/>
          </a:xfrm>
          <a:prstGeom prst="rect">
            <a:avLst/>
          </a:prstGeom>
          <a:noFill/>
          <a:ln/>
        </p:spPr>
        <p:txBody>
          <a:bodyPr wrap="none" lIns="0" tIns="0" rIns="0" bIns="0" rtlCol="0" anchor="t"/>
          <a:lstStyle/>
          <a:p>
            <a:pPr marL="0" indent="0" algn="l">
              <a:lnSpc>
                <a:spcPts val="2050"/>
              </a:lnSpc>
              <a:buNone/>
            </a:pPr>
            <a:endParaRPr lang="en-US" sz="1250" dirty="0"/>
          </a:p>
        </p:txBody>
      </p:sp>
      <p:sp>
        <p:nvSpPr>
          <p:cNvPr id="6" name="Text 3"/>
          <p:cNvSpPr/>
          <p:nvPr/>
        </p:nvSpPr>
        <p:spPr>
          <a:xfrm>
            <a:off x="7521654" y="1765935"/>
            <a:ext cx="6464498" cy="782241"/>
          </a:xfrm>
          <a:prstGeom prst="rect">
            <a:avLst/>
          </a:prstGeom>
          <a:noFill/>
          <a:ln/>
        </p:spPr>
        <p:txBody>
          <a:bodyPr wrap="square" lIns="0" tIns="0" rIns="0" bIns="0" rtlCol="0" anchor="t"/>
          <a:lstStyle/>
          <a:p>
            <a:pPr marL="0" indent="0" algn="l">
              <a:lnSpc>
                <a:spcPts val="2050"/>
              </a:lnSpc>
              <a:buNone/>
            </a:pPr>
            <a:r>
              <a:rPr lang="en-US" sz="1400" dirty="0">
                <a:solidFill>
                  <a:srgbClr val="E2E6E9"/>
                </a:solidFill>
                <a:latin typeface="Merriweather" pitchFamily="34" charset="0"/>
                <a:ea typeface="Merriweather" pitchFamily="34" charset="-122"/>
                <a:cs typeface="Merriweather" pitchFamily="34" charset="-120"/>
              </a:rPr>
              <a:t>StudyMate represents a significant leap forward in educational technology. By harnessing the power of AI,  </a:t>
            </a:r>
            <a:r>
              <a:rPr lang="en-US" sz="1400" dirty="0" err="1">
                <a:solidFill>
                  <a:srgbClr val="E2E6E9"/>
                </a:solidFill>
                <a:latin typeface="Merriweather" pitchFamily="34" charset="0"/>
                <a:ea typeface="Merriweather" pitchFamily="34" charset="-122"/>
                <a:cs typeface="Merriweather" pitchFamily="34" charset="-120"/>
              </a:rPr>
              <a:t>havIng</a:t>
            </a:r>
            <a:r>
              <a:rPr lang="en-US" sz="1400" dirty="0">
                <a:solidFill>
                  <a:srgbClr val="E2E6E9"/>
                </a:solidFill>
                <a:latin typeface="Merriweather" pitchFamily="34" charset="0"/>
                <a:ea typeface="Merriweather" pitchFamily="34" charset="-122"/>
                <a:cs typeface="Merriweather" pitchFamily="34" charset="-120"/>
              </a:rPr>
              <a:t> created a tool that not only simplifies complex study materials but also acts as a personalized tutor, available anytime, anywhere.</a:t>
            </a:r>
            <a:endParaRPr lang="en-US" sz="1400" dirty="0"/>
          </a:p>
        </p:txBody>
      </p:sp>
      <p:sp>
        <p:nvSpPr>
          <p:cNvPr id="7" name="Text 4"/>
          <p:cNvSpPr/>
          <p:nvPr/>
        </p:nvSpPr>
        <p:spPr>
          <a:xfrm>
            <a:off x="7521654" y="2925128"/>
            <a:ext cx="6464498" cy="782241"/>
          </a:xfrm>
          <a:prstGeom prst="rect">
            <a:avLst/>
          </a:prstGeom>
          <a:noFill/>
          <a:ln/>
        </p:spPr>
        <p:txBody>
          <a:bodyPr wrap="square" lIns="0" tIns="0" rIns="0" bIns="0" rtlCol="0" anchor="t"/>
          <a:lstStyle/>
          <a:p>
            <a:pPr marL="0" indent="0" algn="l">
              <a:lnSpc>
                <a:spcPts val="2050"/>
              </a:lnSpc>
              <a:buNone/>
            </a:pPr>
            <a:r>
              <a:rPr lang="en-US" sz="1400" dirty="0">
                <a:solidFill>
                  <a:srgbClr val="E2E6E9"/>
                </a:solidFill>
                <a:latin typeface="Merriweather" pitchFamily="34" charset="0"/>
                <a:ea typeface="Merriweather" pitchFamily="34" charset="-122"/>
                <a:cs typeface="Merriweather" pitchFamily="34" charset="-120"/>
              </a:rPr>
              <a:t> Journey from a conceptual idea to a functional prototype demonstrates the immense potential of AI in education. We are confident that StudyMate will become an indispensable companion for students, helping them to:</a:t>
            </a:r>
            <a:endParaRPr lang="en-US" sz="1400" dirty="0"/>
          </a:p>
        </p:txBody>
      </p:sp>
      <p:sp>
        <p:nvSpPr>
          <p:cNvPr id="8" name="Text 5"/>
          <p:cNvSpPr/>
          <p:nvPr/>
        </p:nvSpPr>
        <p:spPr>
          <a:xfrm>
            <a:off x="7521654" y="4084322"/>
            <a:ext cx="6464498" cy="521494"/>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Reduce Study Time:</a:t>
            </a:r>
            <a:r>
              <a:rPr lang="en-US" sz="1400" dirty="0">
                <a:solidFill>
                  <a:srgbClr val="E2E6E9"/>
                </a:solidFill>
                <a:latin typeface="Merriweather" pitchFamily="34" charset="0"/>
                <a:ea typeface="Merriweather" pitchFamily="34" charset="-122"/>
                <a:cs typeface="Merriweather" pitchFamily="34" charset="-120"/>
              </a:rPr>
              <a:t> Get to the answers faster and understand concepts quicker.</a:t>
            </a:r>
            <a:endParaRPr lang="en-US" sz="1400" dirty="0"/>
          </a:p>
        </p:txBody>
      </p:sp>
      <p:sp>
        <p:nvSpPr>
          <p:cNvPr id="9" name="Text 6"/>
          <p:cNvSpPr/>
          <p:nvPr/>
        </p:nvSpPr>
        <p:spPr>
          <a:xfrm>
            <a:off x="7521654" y="4752500"/>
            <a:ext cx="6464498" cy="521494"/>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Enhance Learning Efficiency:</a:t>
            </a:r>
            <a:r>
              <a:rPr lang="en-US" sz="1400" dirty="0">
                <a:solidFill>
                  <a:srgbClr val="E2E6E9"/>
                </a:solidFill>
                <a:latin typeface="Merriweather" pitchFamily="34" charset="0"/>
                <a:ea typeface="Merriweather" pitchFamily="34" charset="-122"/>
                <a:cs typeface="Merriweather" pitchFamily="34" charset="-120"/>
              </a:rPr>
              <a:t> Optimize comprehension and retention through personalized interactions.</a:t>
            </a:r>
            <a:endParaRPr lang="en-US" sz="1400" dirty="0"/>
          </a:p>
        </p:txBody>
      </p:sp>
      <p:sp>
        <p:nvSpPr>
          <p:cNvPr id="10" name="Text 7"/>
          <p:cNvSpPr/>
          <p:nvPr/>
        </p:nvSpPr>
        <p:spPr>
          <a:xfrm>
            <a:off x="7521654" y="5420678"/>
            <a:ext cx="6464498" cy="521494"/>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Simplify Exam Preparation:</a:t>
            </a:r>
            <a:r>
              <a:rPr lang="en-US" sz="1400" dirty="0">
                <a:solidFill>
                  <a:srgbClr val="E2E6E9"/>
                </a:solidFill>
                <a:latin typeface="Merriweather" pitchFamily="34" charset="0"/>
                <a:ea typeface="Merriweather" pitchFamily="34" charset="-122"/>
                <a:cs typeface="Merriweather" pitchFamily="34" charset="-120"/>
              </a:rPr>
              <a:t> Access tailored summaries and explanations for targeted review.</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 Thank You Slide | Slidebazaar">
            <a:extLst>
              <a:ext uri="{FF2B5EF4-FFF2-40B4-BE49-F238E27FC236}">
                <a16:creationId xmlns:a16="http://schemas.microsoft.com/office/drawing/2014/main" id="{426F1AC1-1CB6-5FD7-3ECF-9C619024B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5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162</TotalTime>
  <Words>839</Words>
  <Application>Microsoft Office PowerPoint</Application>
  <PresentationFormat>Custom</PresentationFormat>
  <Paragraphs>64</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 Light</vt:lpstr>
      <vt:lpstr>Calibri</vt: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Pavan Kumar</dc:creator>
  <cp:lastModifiedBy>SUDHISHNA VENGALA</cp:lastModifiedBy>
  <cp:revision>5</cp:revision>
  <dcterms:created xsi:type="dcterms:W3CDTF">2025-08-29T20:28:20Z</dcterms:created>
  <dcterms:modified xsi:type="dcterms:W3CDTF">2025-08-30T06:42:55Z</dcterms:modified>
</cp:coreProperties>
</file>